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5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1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7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2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0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2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2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4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4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47259-A60B-4C3F-BC5F-69BE60E367F4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73F89-DC3A-475B-BF99-3B9F0E18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4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8763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Proposal for Synergistic Name Extraction from Historical Text Documents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2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Synergistic Name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973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System operation</a:t>
            </a:r>
          </a:p>
          <a:p>
            <a:pPr lvl="1"/>
            <a:r>
              <a:rPr lang="en-US" dirty="0" smtClean="0"/>
              <a:t>Shift burden to the system to the extent possible</a:t>
            </a:r>
          </a:p>
          <a:p>
            <a:pPr lvl="1"/>
            <a:r>
              <a:rPr lang="en-US" dirty="0" smtClean="0"/>
              <a:t>Smoothly ranges from fully manual to fully automatic</a:t>
            </a:r>
          </a:p>
          <a:p>
            <a:pPr lvl="1"/>
            <a:r>
              <a:rPr lang="en-US" dirty="0" smtClean="0"/>
              <a:t>Full</a:t>
            </a:r>
            <a:r>
              <a:rPr lang="en-US" dirty="0" smtClean="0"/>
              <a:t> control over level of automation</a:t>
            </a:r>
          </a:p>
          <a:p>
            <a:r>
              <a:rPr lang="en-US" dirty="0" smtClean="0"/>
              <a:t>Expectations</a:t>
            </a:r>
          </a:p>
          <a:p>
            <a:pPr lvl="1"/>
            <a:r>
              <a:rPr lang="en-US" dirty="0" smtClean="0"/>
              <a:t>Immediate improvement (click to fill-in form ready for tech transfer)</a:t>
            </a:r>
          </a:p>
          <a:p>
            <a:pPr lvl="2"/>
            <a:r>
              <a:rPr lang="en-US" dirty="0" smtClean="0"/>
              <a:t>Accuracy can be as good as manual extraction (can guarantee)</a:t>
            </a:r>
          </a:p>
          <a:p>
            <a:pPr lvl="2"/>
            <a:r>
              <a:rPr lang="en-US" dirty="0" smtClean="0"/>
              <a:t>Time to extract reduced (likely significantly; potential reduction to 0)</a:t>
            </a:r>
          </a:p>
          <a:p>
            <a:pPr lvl="1"/>
            <a:r>
              <a:rPr lang="en-US" dirty="0" smtClean="0"/>
              <a:t>Can</a:t>
            </a:r>
            <a:r>
              <a:rPr lang="en-US" dirty="0" smtClean="0"/>
              <a:t> </a:t>
            </a:r>
            <a:r>
              <a:rPr lang="en-US" dirty="0" smtClean="0"/>
              <a:t>use</a:t>
            </a:r>
            <a:r>
              <a:rPr lang="en-US" dirty="0" smtClean="0"/>
              <a:t> while still being studied and initially developed</a:t>
            </a:r>
          </a:p>
          <a:p>
            <a:r>
              <a:rPr lang="en-US" dirty="0" smtClean="0"/>
              <a:t>Green Interaction </a:t>
            </a:r>
          </a:p>
          <a:p>
            <a:pPr lvl="1"/>
            <a:r>
              <a:rPr lang="en-US" dirty="0" smtClean="0"/>
              <a:t>Improves with use</a:t>
            </a:r>
          </a:p>
          <a:p>
            <a:pPr lvl="1"/>
            <a:r>
              <a:rPr lang="en-US" dirty="0" smtClean="0"/>
              <a:t>Learns from observation and being corrected</a:t>
            </a:r>
          </a:p>
          <a:p>
            <a:pPr lvl="1"/>
            <a:r>
              <a:rPr lang="en-US" dirty="0" smtClean="0"/>
              <a:t>Can be bootstrapped from scratch (needed for new language)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00200" y="1274418"/>
            <a:ext cx="5863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 Synergy: The interaction of two or more agents or forces so that their combined effect is greater than the sum of their individual effects.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1238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Levels of 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Manual</a:t>
            </a:r>
          </a:p>
          <a:p>
            <a:pPr lvl="1"/>
            <a:r>
              <a:rPr lang="en-US" dirty="0" smtClean="0"/>
              <a:t>Type in all info of interest, both stated and inferred</a:t>
            </a:r>
          </a:p>
          <a:p>
            <a:pPr lvl="1"/>
            <a:r>
              <a:rPr lang="en-US" dirty="0" smtClean="0"/>
              <a:t>Is the church’s current extraction system (except using DEG’s form-based interface)</a:t>
            </a:r>
          </a:p>
          <a:p>
            <a:r>
              <a:rPr lang="en-US" dirty="0" smtClean="0"/>
              <a:t>Manual minimal</a:t>
            </a:r>
          </a:p>
          <a:p>
            <a:pPr lvl="1"/>
            <a:r>
              <a:rPr lang="en-US" dirty="0" smtClean="0"/>
              <a:t>Click-only form fill-in of stated information</a:t>
            </a:r>
          </a:p>
          <a:p>
            <a:pPr lvl="1"/>
            <a:r>
              <a:rPr lang="en-US" dirty="0" err="1" smtClean="0"/>
              <a:t>Reasoner</a:t>
            </a:r>
            <a:r>
              <a:rPr lang="en-US" dirty="0" smtClean="0"/>
              <a:t> provides inferred information</a:t>
            </a:r>
          </a:p>
          <a:p>
            <a:pPr lvl="1"/>
            <a:r>
              <a:rPr lang="en-US" dirty="0" smtClean="0"/>
              <a:t>Manual check</a:t>
            </a:r>
          </a:p>
          <a:p>
            <a:pPr lvl="2"/>
            <a:r>
              <a:rPr lang="en-US" dirty="0" smtClean="0"/>
              <a:t>all info of interest displayed</a:t>
            </a:r>
          </a:p>
          <a:p>
            <a:pPr lvl="2"/>
            <a:r>
              <a:rPr lang="en-US" dirty="0" smtClean="0"/>
              <a:t>correction option through manual editing</a:t>
            </a:r>
          </a:p>
          <a:p>
            <a:r>
              <a:rPr lang="en-US" dirty="0" smtClean="0"/>
              <a:t>Synergistic</a:t>
            </a:r>
          </a:p>
          <a:p>
            <a:pPr lvl="1"/>
            <a:r>
              <a:rPr lang="en-US" dirty="0" smtClean="0"/>
              <a:t>Initial automatic form fill-in of info, both stated and inferred</a:t>
            </a:r>
          </a:p>
          <a:p>
            <a:pPr lvl="1"/>
            <a:r>
              <a:rPr lang="en-US" dirty="0" smtClean="0"/>
              <a:t>Manual check and edit</a:t>
            </a:r>
          </a:p>
          <a:p>
            <a:r>
              <a:rPr lang="en-US" dirty="0" smtClean="0"/>
              <a:t>Automatic with auditing</a:t>
            </a:r>
          </a:p>
          <a:p>
            <a:pPr lvl="1"/>
            <a:r>
              <a:rPr lang="en-US" dirty="0" smtClean="0"/>
              <a:t>Automatic form fill-in for a batch of names</a:t>
            </a:r>
          </a:p>
          <a:p>
            <a:pPr lvl="1"/>
            <a:r>
              <a:rPr lang="en-US" dirty="0" smtClean="0"/>
              <a:t>Auditor samples and checks accuracy</a:t>
            </a:r>
          </a:p>
          <a:p>
            <a:pPr lvl="2"/>
            <a:r>
              <a:rPr lang="en-US" dirty="0" smtClean="0"/>
              <a:t>If accuracy deemed sufficient, accept</a:t>
            </a:r>
          </a:p>
          <a:p>
            <a:pPr lvl="2"/>
            <a:r>
              <a:rPr lang="en-US" dirty="0" smtClean="0"/>
              <a:t>If insufficient, redo synergistically</a:t>
            </a:r>
          </a:p>
          <a:p>
            <a:r>
              <a:rPr lang="en-US" dirty="0" smtClean="0"/>
              <a:t>Automatic without auditing</a:t>
            </a:r>
          </a:p>
          <a:p>
            <a:pPr lvl="1"/>
            <a:r>
              <a:rPr lang="en-US" dirty="0" smtClean="0"/>
              <a:t>Fully automatic extraction and linking to the </a:t>
            </a:r>
            <a:r>
              <a:rPr lang="en-US" dirty="0" err="1" smtClean="0"/>
              <a:t>FamilySearch</a:t>
            </a:r>
            <a:r>
              <a:rPr lang="en-US" dirty="0" smtClean="0"/>
              <a:t> tree</a:t>
            </a:r>
          </a:p>
          <a:p>
            <a:pPr lvl="1"/>
            <a:r>
              <a:rPr lang="en-US" dirty="0" smtClean="0"/>
              <a:t>Patrons notified when viewing information extracted automatically</a:t>
            </a:r>
          </a:p>
          <a:p>
            <a:pPr lvl="2"/>
            <a:r>
              <a:rPr lang="en-US" dirty="0" smtClean="0"/>
              <a:t>Patrons can view source and extraction &amp; inference results</a:t>
            </a:r>
          </a:p>
          <a:p>
            <a:pPr lvl="2"/>
            <a:r>
              <a:rPr lang="en-US" dirty="0" smtClean="0"/>
              <a:t>Patrons can, indeed have the responsibility to, make corrections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2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Obituaries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Demo with the synergistic system in mind</a:t>
            </a:r>
          </a:p>
          <a:p>
            <a:r>
              <a:rPr lang="en-US" dirty="0" smtClean="0"/>
              <a:t>Demo</a:t>
            </a:r>
          </a:p>
          <a:p>
            <a:pPr lvl="1"/>
            <a:r>
              <a:rPr lang="en-US" dirty="0" smtClean="0"/>
              <a:t>1998 system demo</a:t>
            </a:r>
          </a:p>
          <a:p>
            <a:pPr lvl="1"/>
            <a:r>
              <a:rPr lang="en-US" dirty="0" smtClean="0"/>
              <a:t>Korean &amp; French demo</a:t>
            </a:r>
          </a:p>
          <a:p>
            <a:pPr lvl="1"/>
            <a:r>
              <a:rPr lang="en-US" dirty="0" err="1" smtClean="0"/>
              <a:t>FROntIER</a:t>
            </a:r>
            <a:r>
              <a:rPr lang="en-US" dirty="0" smtClean="0"/>
              <a:t> demo</a:t>
            </a:r>
          </a:p>
          <a:p>
            <a:pPr lvl="2"/>
            <a:r>
              <a:rPr lang="en-US" dirty="0" smtClean="0"/>
              <a:t>Includes extraction and inference</a:t>
            </a:r>
          </a:p>
          <a:p>
            <a:pPr lvl="2"/>
            <a:r>
              <a:rPr lang="en-US" dirty="0" smtClean="0"/>
              <a:t>caution: knowledge engineering not complete</a:t>
            </a:r>
          </a:p>
          <a:p>
            <a:pPr lvl="1"/>
            <a:r>
              <a:rPr lang="en-US" dirty="0" smtClean="0"/>
              <a:t>Synergistic (mock-up of editing)</a:t>
            </a:r>
          </a:p>
          <a:p>
            <a:pPr lvl="1"/>
            <a:r>
              <a:rPr lang="en-US" dirty="0" smtClean="0"/>
              <a:t>Manual click-only demo</a:t>
            </a:r>
          </a:p>
          <a:p>
            <a:pPr lvl="1"/>
            <a:r>
              <a:rPr lang="en-US" dirty="0" err="1" smtClean="0"/>
              <a:t>NewsBank</a:t>
            </a:r>
            <a:r>
              <a:rPr lang="en-US" dirty="0" smtClean="0"/>
              <a:t> ??</a:t>
            </a:r>
          </a:p>
          <a:p>
            <a:pPr lvl="2"/>
            <a:r>
              <a:rPr lang="en-US" dirty="0" smtClean="0"/>
              <a:t>Can we strike a deal now based on click-only?</a:t>
            </a:r>
          </a:p>
          <a:p>
            <a:pPr lvl="2"/>
            <a:r>
              <a:rPr lang="en-US" dirty="0" smtClean="0"/>
              <a:t>Should we first run a pilot experiment to provide numbers for decision making?</a:t>
            </a:r>
          </a:p>
          <a:p>
            <a:pPr lvl="3"/>
            <a:r>
              <a:rPr lang="en-US" dirty="0" smtClean="0"/>
              <a:t>Fully manual to establish baseline</a:t>
            </a:r>
          </a:p>
          <a:p>
            <a:pPr lvl="3"/>
            <a:r>
              <a:rPr lang="en-US" dirty="0" smtClean="0"/>
              <a:t>Manual-minimal to see if we’re enough better than the baseline to commit now</a:t>
            </a:r>
          </a:p>
          <a:p>
            <a:pPr lvl="3"/>
            <a:r>
              <a:rPr lang="en-US" dirty="0" smtClean="0"/>
              <a:t>Do knowledge engineering for </a:t>
            </a:r>
            <a:r>
              <a:rPr lang="en-US" dirty="0" err="1" smtClean="0"/>
              <a:t>FROntIER</a:t>
            </a:r>
            <a:r>
              <a:rPr lang="en-US" dirty="0" smtClean="0"/>
              <a:t> obit extraction to see if we can either:</a:t>
            </a:r>
          </a:p>
          <a:p>
            <a:pPr lvl="4"/>
            <a:r>
              <a:rPr lang="en-US" dirty="0" smtClean="0"/>
              <a:t>Develop and use automated synergistic system</a:t>
            </a:r>
          </a:p>
          <a:p>
            <a:pPr lvl="4"/>
            <a:r>
              <a:rPr lang="en-US" dirty="0" smtClean="0"/>
              <a:t>Accept the accuracy levels to go fully automatic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27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Scanned Book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Alter envisioned experiment (slightly)</a:t>
            </a:r>
          </a:p>
          <a:p>
            <a:pPr lvl="1"/>
            <a:r>
              <a:rPr lang="en-US" dirty="0" smtClean="0"/>
              <a:t>New objective: investigate accuracy &amp; cost </a:t>
            </a:r>
            <a:r>
              <a:rPr lang="en-US" dirty="0" err="1" smtClean="0"/>
              <a:t>wrt</a:t>
            </a:r>
            <a:r>
              <a:rPr lang="en-US" dirty="0" smtClean="0"/>
              <a:t> levels of automation</a:t>
            </a:r>
          </a:p>
          <a:p>
            <a:pPr lvl="1"/>
            <a:r>
              <a:rPr lang="en-US" dirty="0" smtClean="0"/>
              <a:t>Only a slight change – should be acceptable to all</a:t>
            </a:r>
          </a:p>
          <a:p>
            <a:r>
              <a:rPr lang="en-US" dirty="0" smtClean="0"/>
              <a:t>Missionary task changes</a:t>
            </a:r>
          </a:p>
          <a:p>
            <a:pPr lvl="1"/>
            <a:r>
              <a:rPr lang="en-US" dirty="0" smtClean="0"/>
              <a:t>Single form with fields for all info of interest</a:t>
            </a:r>
          </a:p>
          <a:p>
            <a:pPr lvl="1"/>
            <a:r>
              <a:rPr lang="en-US" dirty="0" smtClean="0"/>
              <a:t>Two modes of operation (with different groups of missionaries)</a:t>
            </a:r>
          </a:p>
          <a:p>
            <a:pPr lvl="2"/>
            <a:r>
              <a:rPr lang="en-US" dirty="0" smtClean="0"/>
              <a:t>Type all</a:t>
            </a:r>
          </a:p>
          <a:p>
            <a:pPr lvl="2"/>
            <a:r>
              <a:rPr lang="en-US" dirty="0" smtClean="0"/>
              <a:t>Click-only (&amp; let </a:t>
            </a:r>
            <a:r>
              <a:rPr lang="en-US" dirty="0" err="1" smtClean="0"/>
              <a:t>FROntIER</a:t>
            </a:r>
            <a:r>
              <a:rPr lang="en-US" dirty="0" smtClean="0"/>
              <a:t> get inferred info)</a:t>
            </a:r>
          </a:p>
          <a:p>
            <a:r>
              <a:rPr lang="en-US" dirty="0" smtClean="0"/>
              <a:t>Thesis experiment changes</a:t>
            </a:r>
          </a:p>
          <a:p>
            <a:pPr lvl="1"/>
            <a:r>
              <a:rPr lang="en-US" dirty="0" smtClean="0"/>
              <a:t>No change to the experiment we’re planning</a:t>
            </a:r>
          </a:p>
          <a:p>
            <a:pPr lvl="1"/>
            <a:r>
              <a:rPr lang="en-US" dirty="0" smtClean="0"/>
              <a:t>Additional follow-on experimental work</a:t>
            </a:r>
          </a:p>
          <a:p>
            <a:pPr lvl="2"/>
            <a:r>
              <a:rPr lang="en-US" dirty="0" smtClean="0"/>
              <a:t>Using the </a:t>
            </a:r>
            <a:r>
              <a:rPr lang="en-US" dirty="0" err="1" smtClean="0"/>
              <a:t>OntologyEditor</a:t>
            </a:r>
            <a:r>
              <a:rPr lang="en-US" dirty="0" smtClean="0"/>
              <a:t>, display and check results (as directed by low precision &amp; recall) </a:t>
            </a:r>
          </a:p>
          <a:p>
            <a:pPr lvl="2"/>
            <a:r>
              <a:rPr lang="en-US" dirty="0" smtClean="0"/>
              <a:t>Edit by hand and rerun to get improved precision &amp; recall results</a:t>
            </a:r>
          </a:p>
          <a:p>
            <a:r>
              <a:rPr lang="en-US" dirty="0" smtClean="0"/>
              <a:t>What we can learn by the slightly altered experiment</a:t>
            </a:r>
          </a:p>
          <a:p>
            <a:pPr lvl="1"/>
            <a:r>
              <a:rPr lang="en-US" dirty="0" smtClean="0"/>
              <a:t>Type-in missionaries establish baseline</a:t>
            </a:r>
          </a:p>
          <a:p>
            <a:pPr lvl="1"/>
            <a:r>
              <a:rPr lang="en-US" dirty="0" smtClean="0"/>
              <a:t>Click-only missionaries yield estimated results for manual-minimal level</a:t>
            </a:r>
          </a:p>
          <a:p>
            <a:pPr lvl="1"/>
            <a:r>
              <a:rPr lang="en-US" dirty="0" smtClean="0"/>
              <a:t>Knowledge-engineering experiment:</a:t>
            </a:r>
          </a:p>
          <a:p>
            <a:pPr lvl="2"/>
            <a:r>
              <a:rPr lang="en-US" dirty="0" smtClean="0"/>
              <a:t>Estimates the cost and expertise of knowledge engineering (as originally planned)</a:t>
            </a:r>
          </a:p>
          <a:p>
            <a:pPr lvl="2"/>
            <a:r>
              <a:rPr lang="en-US" dirty="0" smtClean="0"/>
              <a:t>Establishes the potential for the fully automatic level (as originally planned)</a:t>
            </a:r>
          </a:p>
          <a:p>
            <a:pPr lvl="2"/>
            <a:r>
              <a:rPr lang="en-US" dirty="0" smtClean="0"/>
              <a:t>Roughly estimates accuracy &amp; cost for the synergistic level  (i.e., with added fix)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549</Words>
  <Application>Microsoft Office PowerPoint</Application>
  <PresentationFormat>On-screen Show (4:3)</PresentationFormat>
  <Paragraphs>78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Proposal for Synergistic Name Extraction from Historical Text Documents</vt:lpstr>
      <vt:lpstr>Synergistic Name Extraction</vt:lpstr>
      <vt:lpstr>Levels of Automation</vt:lpstr>
      <vt:lpstr>Obituaries Project</vt:lpstr>
      <vt:lpstr>Scanned Book Project</vt:lpstr>
    </vt:vector>
  </TitlesOfParts>
  <Company>LDS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for Synergistic Name Extraction from Historical Text Documents</dc:title>
  <dc:creator>David Wayne Embley</dc:creator>
  <cp:lastModifiedBy>David Wayne Embley</cp:lastModifiedBy>
  <cp:revision>19</cp:revision>
  <dcterms:created xsi:type="dcterms:W3CDTF">2013-11-25T16:52:10Z</dcterms:created>
  <dcterms:modified xsi:type="dcterms:W3CDTF">2013-11-25T19:34:16Z</dcterms:modified>
</cp:coreProperties>
</file>